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9"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7038" autoAdjust="0"/>
    <p:restoredTop sz="94660"/>
  </p:normalViewPr>
  <p:slideViewPr>
    <p:cSldViewPr snapToGrid="0">
      <p:cViewPr varScale="1">
        <p:scale>
          <a:sx n="72" d="100"/>
          <a:sy n="72" d="100"/>
        </p:scale>
        <p:origin x="930" y="5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1e3a6309cc6_3_32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1e3a6309cc6_3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5">
  <p:cSld name="CUSTOM_2">
    <p:spTree>
      <p:nvGrpSpPr>
        <p:cNvPr id="1"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355" name="Google Shape;355;p14"/>
          <p:cNvCxnSpPr>
            <a:stCxn id="356" idx="0"/>
          </p:cNvCxnSpPr>
          <p:nvPr/>
        </p:nvCxnSpPr>
        <p:spPr>
          <a:xfrm flipH="1">
            <a:off x="172020" y="13608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14"/>
          <p:cNvSpPr txBox="1"/>
          <p:nvPr/>
        </p:nvSpPr>
        <p:spPr>
          <a:xfrm>
            <a:off x="3314919" y="1544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 name="Google Shape;374;p14"/>
          <p:cNvSpPr txBox="1"/>
          <p:nvPr/>
        </p:nvSpPr>
        <p:spPr>
          <a:xfrm>
            <a:off x="3314919" y="43673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4"/>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a:off x="452450" y="4614877"/>
              <a:ext cx="2804700" cy="49338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4"/>
            <p:cNvSpPr txBox="1"/>
            <p:nvPr/>
          </p:nvSpPr>
          <p:spPr>
            <a:xfrm>
              <a:off x="643125" y="4541500"/>
              <a:ext cx="2595900" cy="41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4"/>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14"/>
          <p:cNvSpPr txBox="1"/>
          <p:nvPr/>
        </p:nvSpPr>
        <p:spPr>
          <a:xfrm>
            <a:off x="190350" y="11200"/>
            <a:ext cx="72909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ctr" rtl="0">
              <a:spcBef>
                <a:spcPts val="0"/>
              </a:spcBef>
              <a:spcAft>
                <a:spcPts val="0"/>
              </a:spcAft>
              <a:buNone/>
            </a:pP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endParaRPr sz="1200">
              <a:solidFill>
                <a:srgbClr val="000000"/>
              </a:solidFill>
              <a:latin typeface="PT Sans Narrow"/>
              <a:ea typeface="PT Sans Narrow"/>
              <a:cs typeface="PT Sans Narrow"/>
              <a:sym typeface="PT Sans Narrow"/>
            </a:endParaRPr>
          </a:p>
        </p:txBody>
      </p:sp>
      <p:sp>
        <p:nvSpPr>
          <p:cNvPr id="386" name="Google Shape;386;p14"/>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grpSp>
        <p:nvGrpSpPr>
          <p:cNvPr id="444" name="Google Shape;444;p19"/>
          <p:cNvGrpSpPr/>
          <p:nvPr/>
        </p:nvGrpSpPr>
        <p:grpSpPr>
          <a:xfrm>
            <a:off x="188700" y="665125"/>
            <a:ext cx="5190000" cy="771300"/>
            <a:chOff x="188700" y="665125"/>
            <a:chExt cx="5190000" cy="771300"/>
          </a:xfrm>
        </p:grpSpPr>
        <p:sp>
          <p:nvSpPr>
            <p:cNvPr id="445" name="Google Shape;445;p19"/>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US" sz="1600" b="1" dirty="0">
                  <a:latin typeface="Google Sans SemiBold"/>
                  <a:ea typeface="Google Sans SemiBold"/>
                  <a:cs typeface="Google Sans SemiBold"/>
                  <a:sym typeface="Google Sans SemiBold"/>
                </a:rPr>
                <a:t>Waze User Churn Prediction Model</a:t>
              </a:r>
            </a:p>
          </p:txBody>
        </p:sp>
        <p:sp>
          <p:nvSpPr>
            <p:cNvPr id="446" name="Google Shape;446;p19"/>
            <p:cNvSpPr txBox="1"/>
            <p:nvPr/>
          </p:nvSpPr>
          <p:spPr>
            <a:xfrm>
              <a:off x="188700" y="1036225"/>
              <a:ext cx="48786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US" dirty="0">
                  <a:latin typeface="Roboto"/>
                  <a:ea typeface="Roboto"/>
                  <a:cs typeface="Roboto"/>
                  <a:sym typeface="Roboto"/>
                </a:rPr>
                <a:t>Machine Learning for Predicting User Churn in Waze</a:t>
              </a:r>
              <a:endParaRPr lang="pt-B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973883C1-E059-45E6-CC09-89EC88301997}"/>
              </a:ext>
            </a:extLst>
          </p:cNvPr>
          <p:cNvSpPr txBox="1"/>
          <p:nvPr/>
        </p:nvSpPr>
        <p:spPr>
          <a:xfrm>
            <a:off x="322050" y="2017811"/>
            <a:ext cx="2592600" cy="2246769"/>
          </a:xfrm>
          <a:prstGeom prst="rect">
            <a:avLst/>
          </a:prstGeom>
          <a:noFill/>
        </p:spPr>
        <p:txBody>
          <a:bodyPr wrap="square" rtlCol="0">
            <a:spAutoFit/>
          </a:bodyPr>
          <a:lstStyle/>
          <a:p>
            <a:pPr algn="just"/>
            <a:r>
              <a:rPr lang="en-US" dirty="0"/>
              <a:t>The Waze team aimed to build and evaluate machine learning models (Random Forest and </a:t>
            </a:r>
            <a:r>
              <a:rPr lang="en-US" dirty="0" err="1"/>
              <a:t>XGBoost</a:t>
            </a:r>
            <a:r>
              <a:rPr lang="en-US" dirty="0"/>
              <a:t>) to predict user churn.</a:t>
            </a:r>
          </a:p>
          <a:p>
            <a:pPr algn="just"/>
            <a:endParaRPr lang="en-US" dirty="0"/>
          </a:p>
          <a:p>
            <a:pPr algn="just"/>
            <a:r>
              <a:rPr lang="en-US" dirty="0"/>
              <a:t>The goal was to help leadership make data-driven decisions to improve user retention.</a:t>
            </a:r>
            <a:endParaRPr lang="pt-BR" dirty="0"/>
          </a:p>
        </p:txBody>
      </p:sp>
      <p:sp>
        <p:nvSpPr>
          <p:cNvPr id="3" name="TextBox 2">
            <a:extLst>
              <a:ext uri="{FF2B5EF4-FFF2-40B4-BE49-F238E27FC236}">
                <a16:creationId xmlns:a16="http://schemas.microsoft.com/office/drawing/2014/main" id="{704A90DC-B2D9-A903-6F39-0576628CAD04}"/>
              </a:ext>
            </a:extLst>
          </p:cNvPr>
          <p:cNvSpPr txBox="1"/>
          <p:nvPr/>
        </p:nvSpPr>
        <p:spPr>
          <a:xfrm>
            <a:off x="3051630" y="1802367"/>
            <a:ext cx="4682670" cy="2616101"/>
          </a:xfrm>
          <a:prstGeom prst="rect">
            <a:avLst/>
          </a:prstGeom>
          <a:noFill/>
        </p:spPr>
        <p:txBody>
          <a:bodyPr wrap="square" rtlCol="0">
            <a:spAutoFit/>
          </a:bodyPr>
          <a:lstStyle/>
          <a:p>
            <a:pPr marL="285750" indent="-285750" algn="just">
              <a:buFont typeface="Arial" panose="020B0604020202020204" pitchFamily="34" charset="0"/>
              <a:buChar char="•"/>
            </a:pPr>
            <a:r>
              <a:rPr lang="en-US" dirty="0"/>
              <a:t>Feature Engineering: Created new features such as `</a:t>
            </a:r>
            <a:r>
              <a:rPr lang="en-US" dirty="0" err="1"/>
              <a:t>km_per_hour</a:t>
            </a:r>
            <a:r>
              <a:rPr lang="en-US" dirty="0"/>
              <a:t>`, `</a:t>
            </a:r>
            <a:r>
              <a:rPr lang="en-US" dirty="0" err="1"/>
              <a:t>km_per_drive</a:t>
            </a:r>
            <a:r>
              <a:rPr lang="en-US" dirty="0"/>
              <a:t>`, and `</a:t>
            </a:r>
            <a:r>
              <a:rPr lang="en-US" dirty="0" err="1"/>
              <a:t>percent_of_drives_to_favorite</a:t>
            </a:r>
            <a:r>
              <a:rPr lang="en-US" dirty="0"/>
              <a:t>` to capture user behavior more accurately.</a:t>
            </a:r>
          </a:p>
          <a:p>
            <a:pPr marL="285750" indent="-285750" algn="just">
              <a:buFont typeface="Arial" panose="020B0604020202020204" pitchFamily="34" charset="0"/>
              <a:buChar char="•"/>
            </a:pPr>
            <a:endParaRPr lang="en-US" sz="500" dirty="0"/>
          </a:p>
          <a:p>
            <a:pPr marL="285750" indent="-285750" algn="just">
              <a:buFont typeface="Arial" panose="020B0604020202020204" pitchFamily="34" charset="0"/>
              <a:buChar char="•"/>
            </a:pPr>
            <a:r>
              <a:rPr lang="en-US" dirty="0"/>
              <a:t>Model Building: Developed and tuned two machine learning models—Random Forest and </a:t>
            </a:r>
            <a:r>
              <a:rPr lang="en-US" dirty="0" err="1"/>
              <a:t>XGBoost</a:t>
            </a:r>
            <a:r>
              <a:rPr lang="en-US" dirty="0"/>
              <a:t>.</a:t>
            </a:r>
          </a:p>
          <a:p>
            <a:pPr marL="285750" indent="-285750" algn="just">
              <a:buFont typeface="Arial" panose="020B0604020202020204" pitchFamily="34" charset="0"/>
              <a:buChar char="•"/>
            </a:pPr>
            <a:endParaRPr lang="en-US" sz="500" dirty="0"/>
          </a:p>
          <a:p>
            <a:pPr marL="285750" indent="-285750" algn="just">
              <a:buFont typeface="Arial" panose="020B0604020202020204" pitchFamily="34" charset="0"/>
              <a:buChar char="•"/>
            </a:pPr>
            <a:r>
              <a:rPr lang="en-US" dirty="0"/>
              <a:t>Model Evaluation: Assessed the models using metrics like recall, precision, F1-score, and accuracy. The </a:t>
            </a:r>
            <a:r>
              <a:rPr lang="en-US" dirty="0" err="1"/>
              <a:t>XGBoost</a:t>
            </a:r>
            <a:r>
              <a:rPr lang="en-US" dirty="0"/>
              <a:t> model was selected as the champion due to its higher recall score, which is crucial for identifying users likely to churn.</a:t>
            </a:r>
            <a:endParaRPr lang="pt-BR" dirty="0"/>
          </a:p>
        </p:txBody>
      </p:sp>
      <p:sp>
        <p:nvSpPr>
          <p:cNvPr id="6" name="TextBox 5">
            <a:extLst>
              <a:ext uri="{FF2B5EF4-FFF2-40B4-BE49-F238E27FC236}">
                <a16:creationId xmlns:a16="http://schemas.microsoft.com/office/drawing/2014/main" id="{EA67E560-CD1E-7E75-9589-0C34C43AF437}"/>
              </a:ext>
            </a:extLst>
          </p:cNvPr>
          <p:cNvSpPr txBox="1"/>
          <p:nvPr/>
        </p:nvSpPr>
        <p:spPr>
          <a:xfrm>
            <a:off x="249480" y="5544888"/>
            <a:ext cx="2725950" cy="3108543"/>
          </a:xfrm>
          <a:prstGeom prst="rect">
            <a:avLst/>
          </a:prstGeom>
          <a:noFill/>
        </p:spPr>
        <p:txBody>
          <a:bodyPr wrap="square" rtlCol="0">
            <a:spAutoFit/>
          </a:bodyPr>
          <a:lstStyle/>
          <a:p>
            <a:pPr algn="just"/>
            <a:r>
              <a:rPr lang="en-US" dirty="0"/>
              <a:t>The analysis and model development provided significant insights into the factors influencing user churn. The Random Forest and </a:t>
            </a:r>
            <a:r>
              <a:rPr lang="en-US" dirty="0" err="1"/>
              <a:t>XGBoost</a:t>
            </a:r>
            <a:r>
              <a:rPr lang="en-US" dirty="0"/>
              <a:t> models were built and compared, with the </a:t>
            </a:r>
            <a:r>
              <a:rPr lang="en-US" dirty="0" err="1"/>
              <a:t>XGBoost</a:t>
            </a:r>
            <a:r>
              <a:rPr lang="en-US" dirty="0"/>
              <a:t> model demonstrating superior performance. These models identified key user behaviors that correlate with higher churn risk, offering valuable information for developing effective retention strategies.</a:t>
            </a:r>
            <a:endParaRPr lang="pt-BR" dirty="0"/>
          </a:p>
        </p:txBody>
      </p:sp>
      <p:sp>
        <p:nvSpPr>
          <p:cNvPr id="8" name="TextBox 7">
            <a:extLst>
              <a:ext uri="{FF2B5EF4-FFF2-40B4-BE49-F238E27FC236}">
                <a16:creationId xmlns:a16="http://schemas.microsoft.com/office/drawing/2014/main" id="{D37E9AEC-0916-79D7-22F4-6C7C368488DE}"/>
              </a:ext>
            </a:extLst>
          </p:cNvPr>
          <p:cNvSpPr txBox="1"/>
          <p:nvPr/>
        </p:nvSpPr>
        <p:spPr>
          <a:xfrm>
            <a:off x="3051630" y="4868289"/>
            <a:ext cx="4682670" cy="4847481"/>
          </a:xfrm>
          <a:prstGeom prst="rect">
            <a:avLst/>
          </a:prstGeom>
          <a:noFill/>
        </p:spPr>
        <p:txBody>
          <a:bodyPr wrap="square" rtlCol="0">
            <a:spAutoFit/>
          </a:bodyPr>
          <a:lstStyle/>
          <a:p>
            <a:pPr marL="285750" indent="-285750" algn="just">
              <a:buFont typeface="Arial" panose="020B0604020202020204" pitchFamily="34" charset="0"/>
              <a:buChar char="•"/>
            </a:pPr>
            <a:r>
              <a:rPr lang="en-US" b="1" dirty="0"/>
              <a:t>Significant Predictors</a:t>
            </a:r>
            <a:r>
              <a:rPr lang="en-US" dirty="0"/>
              <a:t>: Variables like `</a:t>
            </a:r>
            <a:r>
              <a:rPr lang="en-US" dirty="0" err="1"/>
              <a:t>activity_days</a:t>
            </a:r>
            <a:r>
              <a:rPr lang="en-US" dirty="0"/>
              <a:t>` and `</a:t>
            </a:r>
            <a:r>
              <a:rPr lang="en-US" dirty="0" err="1"/>
              <a:t>professional_driver</a:t>
            </a:r>
            <a:r>
              <a:rPr lang="en-US" dirty="0"/>
              <a:t>` were strong indicators of user churn. Users with higher activity days and those identified as professional drivers were less likely to churn.</a:t>
            </a:r>
          </a:p>
          <a:p>
            <a:pPr marL="285750" indent="-285750" algn="just">
              <a:buFont typeface="Arial" panose="020B0604020202020204" pitchFamily="34" charset="0"/>
              <a:buChar char="•"/>
            </a:pPr>
            <a:endParaRPr lang="en-US" sz="500" dirty="0"/>
          </a:p>
          <a:p>
            <a:pPr marL="285750" indent="-285750" algn="just">
              <a:buFont typeface="Arial" panose="020B0604020202020204" pitchFamily="34" charset="0"/>
              <a:buChar char="•"/>
            </a:pPr>
            <a:r>
              <a:rPr lang="en-US" b="1" dirty="0"/>
              <a:t>Model Performance</a:t>
            </a:r>
            <a:r>
              <a:rPr lang="en-US" dirty="0"/>
              <a:t>: The </a:t>
            </a:r>
            <a:r>
              <a:rPr lang="en-US" dirty="0" err="1"/>
              <a:t>XGBoost</a:t>
            </a:r>
            <a:r>
              <a:rPr lang="en-US" dirty="0"/>
              <a:t> model achieved a validation recall score of 0.173 and a test recall score of 0.165, indicating its robustness and reliability in predicting churn.</a:t>
            </a:r>
          </a:p>
          <a:p>
            <a:pPr marL="285750" indent="-285750" algn="just">
              <a:buFont typeface="Arial" panose="020B0604020202020204" pitchFamily="34" charset="0"/>
              <a:buChar char="•"/>
            </a:pPr>
            <a:endParaRPr lang="en-US" sz="500" dirty="0"/>
          </a:p>
          <a:p>
            <a:pPr marL="285750" indent="-285750" algn="just">
              <a:buFont typeface="Arial" panose="020B0604020202020204" pitchFamily="34" charset="0"/>
              <a:buChar char="•"/>
            </a:pPr>
            <a:r>
              <a:rPr lang="en-US" b="1" dirty="0"/>
              <a:t>Less Impactful Features</a:t>
            </a:r>
            <a:r>
              <a:rPr lang="en-US" dirty="0"/>
              <a:t>: Features such as `</a:t>
            </a:r>
            <a:r>
              <a:rPr lang="en-US" dirty="0" err="1"/>
              <a:t>n_days_after_onboarding</a:t>
            </a:r>
            <a:r>
              <a:rPr lang="en-US" dirty="0"/>
              <a:t>`, `total_navigations_fav1`, and `total_navigations_fav2` were found to be less predictive of churn, suggesting that user activity and engagement metrics are more critical.</a:t>
            </a:r>
          </a:p>
          <a:p>
            <a:pPr marL="285750" indent="-285750" algn="just">
              <a:buFont typeface="Arial" panose="020B0604020202020204" pitchFamily="34" charset="0"/>
              <a:buChar char="•"/>
            </a:pPr>
            <a:endParaRPr lang="en-US" sz="500" dirty="0"/>
          </a:p>
          <a:p>
            <a:pPr marL="285750" indent="-285750" algn="just">
              <a:buFont typeface="Arial" panose="020B0604020202020204" pitchFamily="34" charset="0"/>
              <a:buChar char="•"/>
            </a:pPr>
            <a:r>
              <a:rPr lang="en-US" b="1" dirty="0"/>
              <a:t>Future Recommendations</a:t>
            </a:r>
            <a:r>
              <a:rPr lang="en-US" dirty="0"/>
              <a:t>: To improve model performance further, focus on refining feature engineering and collecting more granular data, such as detailed user interaction logs and feedback on app usage. Continuous monitoring and adjustment of the models are also recommended to ensure fairness and prevent any potential biases.</a:t>
            </a:r>
            <a:endParaRPr lang="pt-B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1186</TotalTime>
  <Words>377</Words>
  <Application>Microsoft Office PowerPoint</Application>
  <PresentationFormat>Custom</PresentationFormat>
  <Paragraphs>18</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Roboto</vt:lpstr>
      <vt:lpstr>PT Sans Narrow</vt:lpstr>
      <vt:lpstr>Work Sans</vt:lpstr>
      <vt:lpstr>Google Sans SemiBold</vt:lpstr>
      <vt:lpstr>Calibri</vt:lpstr>
      <vt:lpstr>Arial</vt:lpstr>
      <vt:lpstr>Google Sans</vt:lpstr>
      <vt:lpstr>Lato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Rodrigo Bertollo de Alexandre</cp:lastModifiedBy>
  <cp:revision>3</cp:revision>
  <dcterms:modified xsi:type="dcterms:W3CDTF">2024-06-15T17:36:31Z</dcterms:modified>
</cp:coreProperties>
</file>